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B37"/>
    <a:srgbClr val="36414E"/>
    <a:srgbClr val="24A643"/>
    <a:srgbClr val="6B9723"/>
    <a:srgbClr val="86BC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450" autoAdjust="0"/>
  </p:normalViewPr>
  <p:slideViewPr>
    <p:cSldViewPr snapToGrid="0" snapToObjects="1">
      <p:cViewPr varScale="1">
        <p:scale>
          <a:sx n="117" d="100"/>
          <a:sy n="117" d="100"/>
        </p:scale>
        <p:origin x="-12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30733062215596"/>
          <c:y val="0.223149572831215"/>
          <c:w val="0.798341169853287"/>
          <c:h val="0.74083336875363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44450"/>
          </c:spPr>
          <c:explosion val="31"/>
          <c:dPt>
            <c:idx val="0"/>
            <c:bubble3D val="0"/>
            <c:explosion val="9"/>
            <c:spPr>
              <a:solidFill>
                <a:srgbClr val="36414E"/>
              </a:solidFill>
              <a:ln w="444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4A643"/>
              </a:solidFill>
              <a:ln w="444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80.0</c:v>
                </c:pt>
                <c:pt idx="1">
                  <c:v>20.0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1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754" y="0"/>
            <a:ext cx="3364992" cy="6858000"/>
          </a:xfrm>
          <a:prstGeom prst="rect">
            <a:avLst/>
          </a:prstGeom>
        </p:spPr>
      </p:pic>
      <p:pic>
        <p:nvPicPr>
          <p:cNvPr id="9" name="Picture 8" descr="ICON_forkdish.png"/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7923">
            <a:off x="2979426" y="3854100"/>
            <a:ext cx="3702646" cy="32196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58825"/>
            <a:ext cx="4457700" cy="1470025"/>
          </a:xfrm>
        </p:spPr>
        <p:txBody>
          <a:bodyPr anchor="b" anchorCtr="0"/>
          <a:lstStyle>
            <a:lvl1pPr algn="ctr">
              <a:lnSpc>
                <a:spcPct val="80000"/>
              </a:lnSpc>
              <a:defRPr sz="5400" b="0"/>
            </a:lvl1pPr>
          </a:lstStyle>
          <a:p>
            <a:r>
              <a:rPr lang="en-US" dirty="0" smtClean="0"/>
              <a:t>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03300" y="2247900"/>
            <a:ext cx="3771900" cy="1143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Master subtitle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030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9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05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0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71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63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101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173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20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83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emf"/><Relationship Id="rId17" Type="http://schemas.openxmlformats.org/officeDocument/2006/relationships/image" Target="../media/image5.emf"/><Relationship Id="rId1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0800" y="124553"/>
            <a:ext cx="6096000" cy="6228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870" y="1600200"/>
            <a:ext cx="77039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612FF-1F6D-B84F-84F3-35631BB554CC}" type="datetimeFigureOut">
              <a:rPr lang="en-US" smtClean="0"/>
              <a:t>7/17/14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9A94D-0187-E64F-AD16-108A700F6E5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5845"/>
            <a:ext cx="9144000" cy="1493520"/>
          </a:xfrm>
          <a:prstGeom prst="rect">
            <a:avLst/>
          </a:prstGeom>
        </p:spPr>
      </p:pic>
      <p:pic>
        <p:nvPicPr>
          <p:cNvPr id="11" name="Picture 10" descr="ROTR_Logo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6" y="363011"/>
            <a:ext cx="1600200" cy="4788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16"/>
          <a:srcRect r="13063"/>
          <a:stretch/>
        </p:blipFill>
        <p:spPr>
          <a:xfrm>
            <a:off x="1790700" y="841871"/>
            <a:ext cx="7353300" cy="177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-172670" y="96838"/>
            <a:ext cx="2324100" cy="177800"/>
          </a:xfrm>
          <a:prstGeom prst="rect">
            <a:avLst/>
          </a:prstGeom>
        </p:spPr>
      </p:pic>
      <p:pic>
        <p:nvPicPr>
          <p:cNvPr id="21" name="Picture 20" descr="ICON_forkdish.png"/>
          <p:cNvPicPr>
            <a:picLocks noChangeAspect="1"/>
          </p:cNvPicPr>
          <p:nvPr userDrawn="1"/>
        </p:nvPicPr>
        <p:blipFill rotWithShape="1">
          <a:blip r:embed="rId18">
            <a:duotone>
              <a:prstClr val="black"/>
              <a:srgbClr val="000000">
                <a:tint val="45000"/>
                <a:satMod val="400000"/>
              </a:srgbClr>
            </a:duotone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20"/>
          <a:stretch/>
        </p:blipFill>
        <p:spPr>
          <a:xfrm rot="413437">
            <a:off x="5611023" y="1061301"/>
            <a:ext cx="3967576" cy="514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0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457200" rtl="0" eaLnBrk="1" latinLnBrk="0" hangingPunct="1"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Courier New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2.png"/><Relationship Id="rId7" Type="http://schemas.openxmlformats.org/officeDocument/2006/relationships/image" Target="../media/image6.png"/><Relationship Id="rId8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jp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emf"/><Relationship Id="rId20" Type="http://schemas.openxmlformats.org/officeDocument/2006/relationships/image" Target="../media/image51.emf"/><Relationship Id="rId21" Type="http://schemas.openxmlformats.org/officeDocument/2006/relationships/image" Target="../media/image52.emf"/><Relationship Id="rId10" Type="http://schemas.openxmlformats.org/officeDocument/2006/relationships/image" Target="../media/image41.emf"/><Relationship Id="rId11" Type="http://schemas.openxmlformats.org/officeDocument/2006/relationships/image" Target="../media/image42.emf"/><Relationship Id="rId12" Type="http://schemas.openxmlformats.org/officeDocument/2006/relationships/image" Target="../media/image43.emf"/><Relationship Id="rId13" Type="http://schemas.openxmlformats.org/officeDocument/2006/relationships/image" Target="../media/image44.emf"/><Relationship Id="rId14" Type="http://schemas.openxmlformats.org/officeDocument/2006/relationships/image" Target="../media/image45.emf"/><Relationship Id="rId15" Type="http://schemas.openxmlformats.org/officeDocument/2006/relationships/image" Target="../media/image46.emf"/><Relationship Id="rId16" Type="http://schemas.openxmlformats.org/officeDocument/2006/relationships/image" Target="../media/image47.emf"/><Relationship Id="rId17" Type="http://schemas.openxmlformats.org/officeDocument/2006/relationships/image" Target="../media/image48.emf"/><Relationship Id="rId18" Type="http://schemas.openxmlformats.org/officeDocument/2006/relationships/image" Target="../media/image49.emf"/><Relationship Id="rId19" Type="http://schemas.openxmlformats.org/officeDocument/2006/relationships/image" Target="../media/image50.emf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Relationship Id="rId3" Type="http://schemas.openxmlformats.org/officeDocument/2006/relationships/image" Target="../media/image34.emf"/><Relationship Id="rId4" Type="http://schemas.openxmlformats.org/officeDocument/2006/relationships/image" Target="../media/image35.emf"/><Relationship Id="rId5" Type="http://schemas.openxmlformats.org/officeDocument/2006/relationships/image" Target="../media/image36.emf"/><Relationship Id="rId6" Type="http://schemas.openxmlformats.org/officeDocument/2006/relationships/image" Target="../media/image37.emf"/><Relationship Id="rId7" Type="http://schemas.openxmlformats.org/officeDocument/2006/relationships/image" Target="../media/image38.emf"/><Relationship Id="rId8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Business 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July 2014</a:t>
            </a:r>
            <a:endParaRPr lang="en-US" dirty="0"/>
          </a:p>
        </p:txBody>
      </p:sp>
      <p:pic>
        <p:nvPicPr>
          <p:cNvPr id="10" name="Picture 9" descr="CruzH_web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5" t="2280" r="5191" b="15532"/>
          <a:stretch/>
        </p:blipFill>
        <p:spPr>
          <a:xfrm>
            <a:off x="330201" y="4114957"/>
            <a:ext cx="1689100" cy="2311244"/>
          </a:xfrm>
          <a:prstGeom prst="rect">
            <a:avLst/>
          </a:prstGeom>
          <a:ln w="57150" cmpd="sng"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2133601" y="4573368"/>
            <a:ext cx="1142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Presented by: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Herman Cruz</a:t>
            </a:r>
            <a:endParaRPr lang="en-US" sz="1600" dirty="0"/>
          </a:p>
        </p:txBody>
      </p:sp>
      <p:pic>
        <p:nvPicPr>
          <p:cNvPr id="15" name="Picture 14" descr="ROTR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228600"/>
            <a:ext cx="2235200" cy="66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97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554182"/>
            <a:ext cx="4457700" cy="945213"/>
          </a:xfrm>
        </p:spPr>
        <p:txBody>
          <a:bodyPr/>
          <a:lstStyle/>
          <a:p>
            <a:r>
              <a:rPr lang="en-US" dirty="0" smtClean="0"/>
              <a:t>Thank you.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57080" y="3095222"/>
            <a:ext cx="3953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With Foodgistics Inside</a:t>
            </a: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6" name="Picture 5" descr="ROTR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64" y="2140638"/>
            <a:ext cx="3382818" cy="101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53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Your Corporate Food Delivery Solution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Dine &amp; Discover</a:t>
            </a:r>
            <a:r>
              <a:rPr lang="en-US" sz="3600" dirty="0" smtClean="0"/>
              <a:t>… </a:t>
            </a:r>
            <a:r>
              <a:rPr lang="en-US" sz="3200" dirty="0" smtClean="0"/>
              <a:t>tell us about you!</a:t>
            </a:r>
          </a:p>
          <a:p>
            <a:pPr>
              <a:buFont typeface="Courier New"/>
              <a:buChar char="o"/>
            </a:pPr>
            <a:r>
              <a:rPr lang="en-US" dirty="0" smtClean="0"/>
              <a:t>What do you bring food in for?</a:t>
            </a:r>
          </a:p>
          <a:p>
            <a:pPr>
              <a:buFont typeface="Courier New"/>
              <a:buChar char="o"/>
            </a:pPr>
            <a:r>
              <a:rPr lang="en-US" dirty="0" smtClean="0"/>
              <a:t>How often do you order?</a:t>
            </a:r>
          </a:p>
          <a:p>
            <a:pPr>
              <a:buFont typeface="Courier New"/>
              <a:buChar char="o"/>
            </a:pPr>
            <a:r>
              <a:rPr lang="en-US" dirty="0" smtClean="0"/>
              <a:t>What types of food do you order?</a:t>
            </a:r>
          </a:p>
          <a:p>
            <a:pPr>
              <a:buFont typeface="Courier New"/>
              <a:buChar char="o"/>
            </a:pPr>
            <a:r>
              <a:rPr lang="en-US" dirty="0" smtClean="0"/>
              <a:t>How many people do you feed?</a:t>
            </a:r>
            <a:endParaRPr lang="en-US" dirty="0"/>
          </a:p>
        </p:txBody>
      </p:sp>
      <p:pic>
        <p:nvPicPr>
          <p:cNvPr id="9" name="Picture 8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42" y="1522990"/>
            <a:ext cx="369452" cy="75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70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>[ The Science ] </a:t>
            </a:r>
            <a:r>
              <a:rPr lang="en-US" sz="1600" i="1" dirty="0" smtClean="0"/>
              <a:t>Behind Corporate Food Delivery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247500" y="1920025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GREAT FOOD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247500" y="2541076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GREAT SERVICE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247500" y="3154839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SMART LOGISTICS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247500" y="4015591"/>
            <a:ext cx="410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TRUE RELIABILITY</a:t>
            </a:r>
            <a:endParaRPr lang="en-US" sz="36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790300" y="3956558"/>
            <a:ext cx="4013123" cy="0"/>
          </a:xfrm>
          <a:prstGeom prst="line">
            <a:avLst/>
          </a:prstGeom>
          <a:ln w="38100" cmpd="sng">
            <a:solidFill>
              <a:srgbClr val="24A64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90300" y="2541076"/>
            <a:ext cx="50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+</a:t>
            </a:r>
            <a:endParaRPr 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790300" y="3154839"/>
            <a:ext cx="50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+</a:t>
            </a:r>
            <a:endParaRPr 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4790300" y="4015591"/>
            <a:ext cx="50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=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662157" y="1479907"/>
            <a:ext cx="299598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American Typewriter"/>
                <a:cs typeface="American Typewriter"/>
              </a:rPr>
              <a:t>FOODGISTICS</a:t>
            </a:r>
            <a:endParaRPr lang="en-US" sz="3200" dirty="0">
              <a:solidFill>
                <a:schemeClr val="accent6">
                  <a:lumMod val="75000"/>
                </a:schemeClr>
              </a:solidFill>
              <a:latin typeface="American Typewriter"/>
              <a:cs typeface="American Typewriter"/>
            </a:endParaRPr>
          </a:p>
        </p:txBody>
      </p:sp>
      <p:pic>
        <p:nvPicPr>
          <p:cNvPr id="19" name="Picture 18" descr="Icon_bow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48" y="3869080"/>
            <a:ext cx="1018500" cy="786090"/>
          </a:xfrm>
          <a:prstGeom prst="rect">
            <a:avLst/>
          </a:prstGeom>
        </p:spPr>
      </p:pic>
      <p:pic>
        <p:nvPicPr>
          <p:cNvPr id="20" name="Picture 19" descr="Icon_building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617" y="3697138"/>
            <a:ext cx="960015" cy="990600"/>
          </a:xfrm>
          <a:prstGeom prst="rect">
            <a:avLst/>
          </a:prstGeom>
        </p:spPr>
      </p:pic>
      <p:pic>
        <p:nvPicPr>
          <p:cNvPr id="21" name="Picture 20" descr="Icon_ba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52" y="2310945"/>
            <a:ext cx="740105" cy="9017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332" y="2384849"/>
            <a:ext cx="944386" cy="827795"/>
          </a:xfrm>
          <a:prstGeom prst="rect">
            <a:avLst/>
          </a:prstGeom>
        </p:spPr>
      </p:pic>
      <p:sp>
        <p:nvSpPr>
          <p:cNvPr id="30" name="Right Arrow 29"/>
          <p:cNvSpPr/>
          <p:nvPr/>
        </p:nvSpPr>
        <p:spPr>
          <a:xfrm>
            <a:off x="1649964" y="2663270"/>
            <a:ext cx="510186" cy="322608"/>
          </a:xfrm>
          <a:prstGeom prst="rightArrow">
            <a:avLst/>
          </a:prstGeom>
          <a:solidFill>
            <a:srgbClr val="3641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flipH="1">
            <a:off x="1649964" y="4150481"/>
            <a:ext cx="510186" cy="322608"/>
          </a:xfrm>
          <a:prstGeom prst="rightArrow">
            <a:avLst/>
          </a:prstGeom>
          <a:solidFill>
            <a:srgbClr val="3641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3411603" y="2800734"/>
            <a:ext cx="615614" cy="1689348"/>
            <a:chOff x="3411603" y="2800734"/>
            <a:chExt cx="615614" cy="1689348"/>
          </a:xfrm>
        </p:grpSpPr>
        <p:sp>
          <p:nvSpPr>
            <p:cNvPr id="34" name="Bent-Up Arrow 33"/>
            <p:cNvSpPr/>
            <p:nvPr/>
          </p:nvSpPr>
          <p:spPr>
            <a:xfrm rot="5400000" flipV="1">
              <a:off x="3275916" y="3738782"/>
              <a:ext cx="886987" cy="615614"/>
            </a:xfrm>
            <a:prstGeom prst="bentUpArrow">
              <a:avLst/>
            </a:prstGeom>
            <a:solidFill>
              <a:srgbClr val="36414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3940373" y="2800734"/>
              <a:ext cx="10855" cy="854880"/>
            </a:xfrm>
            <a:prstGeom prst="line">
              <a:avLst/>
            </a:prstGeom>
            <a:ln w="152400" cmpd="sng">
              <a:solidFill>
                <a:srgbClr val="3641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495318" y="2800734"/>
              <a:ext cx="524642" cy="2"/>
            </a:xfrm>
            <a:prstGeom prst="line">
              <a:avLst/>
            </a:prstGeom>
            <a:ln w="152400" cmpd="sng">
              <a:solidFill>
                <a:srgbClr val="3641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5652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[ The Food ] </a:t>
            </a:r>
            <a:r>
              <a:rPr lang="en-US" sz="1400" i="1" dirty="0" smtClean="0"/>
              <a:t>Behind </a:t>
            </a:r>
            <a:r>
              <a:rPr lang="en-US" sz="1400" i="1" dirty="0"/>
              <a:t>Corporate Food Delivery</a:t>
            </a:r>
            <a:endParaRPr lang="en-US" sz="1400" dirty="0"/>
          </a:p>
        </p:txBody>
      </p:sp>
      <p:pic>
        <p:nvPicPr>
          <p:cNvPr id="13" name="Picture 12" descr="ROTR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6" y="363011"/>
            <a:ext cx="1600200" cy="4788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r="13063"/>
          <a:stretch/>
        </p:blipFill>
        <p:spPr>
          <a:xfrm>
            <a:off x="1790700" y="841871"/>
            <a:ext cx="7353300" cy="177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2670" y="96838"/>
            <a:ext cx="2324100" cy="1778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5845"/>
            <a:ext cx="9144000" cy="1493520"/>
          </a:xfrm>
          <a:prstGeom prst="rect">
            <a:avLst/>
          </a:prstGeom>
        </p:spPr>
      </p:pic>
      <p:pic>
        <p:nvPicPr>
          <p:cNvPr id="17" name="Picture 16" descr="ICON_forkdish.png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000000">
                <a:tint val="45000"/>
                <a:satMod val="400000"/>
              </a:srgbClr>
            </a:duotone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20"/>
          <a:stretch/>
        </p:blipFill>
        <p:spPr>
          <a:xfrm rot="413437">
            <a:off x="5611023" y="1061301"/>
            <a:ext cx="3967576" cy="51432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22348" y="1818266"/>
            <a:ext cx="3841058" cy="277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1800"/>
              </a:spcBef>
              <a:buSzPct val="115000"/>
            </a:pPr>
            <a:r>
              <a:rPr lang="en-US" sz="3200" dirty="0" smtClean="0"/>
              <a:t>1500 Restaurants</a:t>
            </a:r>
          </a:p>
          <a:p>
            <a:pPr>
              <a:lnSpc>
                <a:spcPct val="80000"/>
              </a:lnSpc>
              <a:spcBef>
                <a:spcPts val="1800"/>
              </a:spcBef>
              <a:buSzPct val="115000"/>
            </a:pPr>
            <a:r>
              <a:rPr lang="en-US" sz="3200" dirty="0" smtClean="0"/>
              <a:t>33 Cuisine Options</a:t>
            </a:r>
          </a:p>
          <a:p>
            <a:pPr>
              <a:lnSpc>
                <a:spcPct val="80000"/>
              </a:lnSpc>
              <a:spcBef>
                <a:spcPts val="1800"/>
              </a:spcBef>
              <a:buSzPct val="115000"/>
            </a:pPr>
            <a:r>
              <a:rPr lang="en-US" sz="3200" dirty="0" smtClean="0"/>
              <a:t>Breakfast, Lunch &amp; Dinner</a:t>
            </a:r>
          </a:p>
          <a:p>
            <a:pPr>
              <a:lnSpc>
                <a:spcPct val="80000"/>
              </a:lnSpc>
              <a:spcBef>
                <a:spcPts val="1800"/>
              </a:spcBef>
              <a:buSzPct val="115000"/>
            </a:pPr>
            <a:r>
              <a:rPr lang="en-US" sz="3200" dirty="0" smtClean="0"/>
              <a:t>7 Days a Week</a:t>
            </a:r>
            <a:endParaRPr lang="en-US" sz="3200" dirty="0"/>
          </a:p>
        </p:txBody>
      </p:sp>
      <p:pic>
        <p:nvPicPr>
          <p:cNvPr id="10" name="Picture 9" descr="BulletArrow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1699587"/>
            <a:ext cx="308376" cy="629338"/>
          </a:xfrm>
          <a:prstGeom prst="rect">
            <a:avLst/>
          </a:prstGeom>
        </p:spPr>
      </p:pic>
      <p:pic>
        <p:nvPicPr>
          <p:cNvPr id="11" name="Picture 10" descr="BulletArrow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2284604"/>
            <a:ext cx="308376" cy="629338"/>
          </a:xfrm>
          <a:prstGeom prst="rect">
            <a:avLst/>
          </a:prstGeom>
        </p:spPr>
      </p:pic>
      <p:pic>
        <p:nvPicPr>
          <p:cNvPr id="12" name="Picture 11" descr="BulletArrow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2924836"/>
            <a:ext cx="308376" cy="629338"/>
          </a:xfrm>
          <a:prstGeom prst="rect">
            <a:avLst/>
          </a:prstGeom>
        </p:spPr>
      </p:pic>
      <p:pic>
        <p:nvPicPr>
          <p:cNvPr id="18" name="Picture 17" descr="BulletArrow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3907704"/>
            <a:ext cx="308376" cy="62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02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[ The </a:t>
            </a:r>
            <a:r>
              <a:rPr lang="en-US" b="1" dirty="0" smtClean="0"/>
              <a:t>Service ] </a:t>
            </a:r>
            <a:r>
              <a:rPr lang="en-US" sz="1400" i="1" dirty="0"/>
              <a:t>Behind Corporate Food Delivery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513915" y="1591059"/>
            <a:ext cx="372502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Local Dedicated Food Engineers</a:t>
            </a:r>
          </a:p>
          <a:p>
            <a:pPr marL="466344" indent="-285750">
              <a:buFont typeface="Courier New"/>
              <a:buChar char="o"/>
            </a:pPr>
            <a:r>
              <a:rPr lang="en-US" dirty="0" smtClean="0"/>
              <a:t>Support in seconds</a:t>
            </a:r>
          </a:p>
          <a:p>
            <a:pPr marL="466344" indent="-285750">
              <a:buFont typeface="Courier New"/>
              <a:buChar char="o"/>
            </a:pPr>
            <a:r>
              <a:rPr lang="en-US" dirty="0" smtClean="0"/>
              <a:t>Planning calendar</a:t>
            </a:r>
          </a:p>
          <a:p>
            <a:pPr marL="466344" indent="-285750">
              <a:buFont typeface="Courier New"/>
              <a:buChar char="o"/>
            </a:pPr>
            <a:r>
              <a:rPr lang="en-US" dirty="0" smtClean="0"/>
              <a:t>Budget management</a:t>
            </a:r>
          </a:p>
          <a:p>
            <a:pPr marL="466344" indent="-285750">
              <a:buFont typeface="Courier New"/>
              <a:buChar char="o"/>
            </a:pPr>
            <a:r>
              <a:rPr lang="en-US" dirty="0" smtClean="0"/>
              <a:t>REAL people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Friendly Professional Driver Team</a:t>
            </a:r>
          </a:p>
          <a:p>
            <a:pPr marL="466344" indent="-285750">
              <a:buFont typeface="Courier New"/>
              <a:buChar char="o"/>
            </a:pPr>
            <a:r>
              <a:rPr lang="en-US" dirty="0" smtClean="0"/>
              <a:t>450 in </a:t>
            </a:r>
            <a:r>
              <a:rPr lang="en-US" dirty="0"/>
              <a:t>network</a:t>
            </a:r>
          </a:p>
          <a:p>
            <a:pPr marL="466344" indent="-285750">
              <a:buFont typeface="Courier New"/>
              <a:buChar char="o"/>
            </a:pPr>
            <a:r>
              <a:rPr lang="en-US" dirty="0"/>
              <a:t>98% on-time rating</a:t>
            </a:r>
          </a:p>
          <a:p>
            <a:pPr marL="466344" indent="-285750">
              <a:buFont typeface="Courier New"/>
              <a:buChar char="o"/>
            </a:pPr>
            <a:r>
              <a:rPr lang="en-US" dirty="0"/>
              <a:t>100 of years of collective delivery experience</a:t>
            </a:r>
          </a:p>
          <a:p>
            <a:pPr marL="466344" indent="-285750">
              <a:buFont typeface="Courier New"/>
              <a:buChar char="o"/>
            </a:pPr>
            <a:r>
              <a:rPr lang="en-US" dirty="0"/>
              <a:t>Food set up specialists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35393" y="1156715"/>
            <a:ext cx="2995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E46C0A"/>
                </a:solidFill>
                <a:latin typeface="American Typewriter"/>
                <a:cs typeface="American Typewriter"/>
              </a:rPr>
              <a:t>9 Major Markets</a:t>
            </a:r>
            <a:endParaRPr lang="en-US" sz="2400" dirty="0">
              <a:solidFill>
                <a:srgbClr val="E46C0A"/>
              </a:solidFill>
              <a:latin typeface="American Typewriter"/>
              <a:cs typeface="American Typewriter"/>
            </a:endParaRPr>
          </a:p>
        </p:txBody>
      </p:sp>
      <p:pic>
        <p:nvPicPr>
          <p:cNvPr id="7" name="Picture 6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48" y="1505827"/>
            <a:ext cx="243370" cy="496673"/>
          </a:xfrm>
          <a:prstGeom prst="rect">
            <a:avLst/>
          </a:prstGeom>
        </p:spPr>
      </p:pic>
      <p:pic>
        <p:nvPicPr>
          <p:cNvPr id="8" name="Picture 7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48" y="3069027"/>
            <a:ext cx="243370" cy="4966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-1" r="31289"/>
          <a:stretch/>
        </p:blipFill>
        <p:spPr>
          <a:xfrm>
            <a:off x="4223970" y="1505827"/>
            <a:ext cx="4920030" cy="4381198"/>
          </a:xfrm>
          <a:prstGeom prst="rect">
            <a:avLst/>
          </a:prstGeom>
        </p:spPr>
      </p:pic>
      <p:grpSp>
        <p:nvGrpSpPr>
          <p:cNvPr id="74" name="Group 73"/>
          <p:cNvGrpSpPr/>
          <p:nvPr/>
        </p:nvGrpSpPr>
        <p:grpSpPr>
          <a:xfrm>
            <a:off x="4373647" y="1646192"/>
            <a:ext cx="3567606" cy="3508270"/>
            <a:chOff x="516759" y="963448"/>
            <a:chExt cx="4212896" cy="4142828"/>
          </a:xfrm>
        </p:grpSpPr>
        <p:sp>
          <p:nvSpPr>
            <p:cNvPr id="75" name="Freeform 74"/>
            <p:cNvSpPr/>
            <p:nvPr/>
          </p:nvSpPr>
          <p:spPr>
            <a:xfrm>
              <a:off x="4479874" y="4099034"/>
              <a:ext cx="232264" cy="1007242"/>
            </a:xfrm>
            <a:custGeom>
              <a:avLst/>
              <a:gdLst>
                <a:gd name="connsiteX0" fmla="*/ 232264 w 232264"/>
                <a:gd name="connsiteY0" fmla="*/ 0 h 1007242"/>
                <a:gd name="connsiteX1" fmla="*/ 4540 w 232264"/>
                <a:gd name="connsiteY1" fmla="*/ 175173 h 1007242"/>
                <a:gd name="connsiteX2" fmla="*/ 74609 w 232264"/>
                <a:gd name="connsiteY2" fmla="*/ 1007242 h 100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264" h="1007242">
                  <a:moveTo>
                    <a:pt x="232264" y="0"/>
                  </a:moveTo>
                  <a:cubicBezTo>
                    <a:pt x="131540" y="3649"/>
                    <a:pt x="30816" y="7299"/>
                    <a:pt x="4540" y="175173"/>
                  </a:cubicBezTo>
                  <a:cubicBezTo>
                    <a:pt x="-21736" y="343047"/>
                    <a:pt x="74609" y="1007242"/>
                    <a:pt x="74609" y="1007242"/>
                  </a:cubicBezTo>
                </a:path>
              </a:pathLst>
            </a:custGeom>
            <a:ln w="22225">
              <a:prstDash val="sysDot"/>
            </a:ln>
            <a:effectLst>
              <a:glow rad="25400">
                <a:schemeClr val="bg2">
                  <a:lumMod val="75000"/>
                  <a:alpha val="12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516759" y="963448"/>
              <a:ext cx="4212896" cy="4138323"/>
              <a:chOff x="516759" y="963448"/>
              <a:chExt cx="4212896" cy="4138323"/>
            </a:xfrm>
          </p:grpSpPr>
          <p:sp>
            <p:nvSpPr>
              <p:cNvPr id="77" name="Freeform 76"/>
              <p:cNvSpPr/>
              <p:nvPr/>
            </p:nvSpPr>
            <p:spPr>
              <a:xfrm>
                <a:off x="1143001" y="3527577"/>
                <a:ext cx="3581400" cy="583463"/>
              </a:xfrm>
              <a:custGeom>
                <a:avLst/>
                <a:gdLst>
                  <a:gd name="connsiteX0" fmla="*/ 0 w 3632500"/>
                  <a:gd name="connsiteY0" fmla="*/ 467269 h 583463"/>
                  <a:gd name="connsiteX1" fmla="*/ 1660818 w 3632500"/>
                  <a:gd name="connsiteY1" fmla="*/ 480 h 583463"/>
                  <a:gd name="connsiteX2" fmla="*/ 3506172 w 3632500"/>
                  <a:gd name="connsiteY2" fmla="*/ 543258 h 583463"/>
                  <a:gd name="connsiteX3" fmla="*/ 3473607 w 3632500"/>
                  <a:gd name="connsiteY3" fmla="*/ 543258 h 58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2500" h="583463">
                    <a:moveTo>
                      <a:pt x="0" y="467269"/>
                    </a:moveTo>
                    <a:cubicBezTo>
                      <a:pt x="538228" y="227542"/>
                      <a:pt x="1076456" y="-12185"/>
                      <a:pt x="1660818" y="480"/>
                    </a:cubicBezTo>
                    <a:cubicBezTo>
                      <a:pt x="2245180" y="13145"/>
                      <a:pt x="3204041" y="452795"/>
                      <a:pt x="3506172" y="543258"/>
                    </a:cubicBezTo>
                    <a:cubicBezTo>
                      <a:pt x="3808304" y="633721"/>
                      <a:pt x="3473607" y="543258"/>
                      <a:pt x="3473607" y="543258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1139371" y="3838354"/>
                <a:ext cx="3425372" cy="1263417"/>
              </a:xfrm>
              <a:custGeom>
                <a:avLst/>
                <a:gdLst>
                  <a:gd name="connsiteX0" fmla="*/ 0 w 3425372"/>
                  <a:gd name="connsiteY0" fmla="*/ 153075 h 1263417"/>
                  <a:gd name="connsiteX1" fmla="*/ 1923143 w 3425372"/>
                  <a:gd name="connsiteY1" fmla="*/ 95017 h 1263417"/>
                  <a:gd name="connsiteX2" fmla="*/ 3425372 w 3425372"/>
                  <a:gd name="connsiteY2" fmla="*/ 1263417 h 126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5372" h="1263417">
                    <a:moveTo>
                      <a:pt x="0" y="153075"/>
                    </a:moveTo>
                    <a:cubicBezTo>
                      <a:pt x="676124" y="31517"/>
                      <a:pt x="1352248" y="-90040"/>
                      <a:pt x="1923143" y="95017"/>
                    </a:cubicBezTo>
                    <a:cubicBezTo>
                      <a:pt x="2494038" y="280074"/>
                      <a:pt x="3425372" y="1263417"/>
                      <a:pt x="3425372" y="1263417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914400" y="3386227"/>
                <a:ext cx="529771" cy="416516"/>
              </a:xfrm>
              <a:custGeom>
                <a:avLst/>
                <a:gdLst>
                  <a:gd name="connsiteX0" fmla="*/ 0 w 529771"/>
                  <a:gd name="connsiteY0" fmla="*/ 416516 h 416516"/>
                  <a:gd name="connsiteX1" fmla="*/ 145143 w 529771"/>
                  <a:gd name="connsiteY1" fmla="*/ 24630 h 416516"/>
                  <a:gd name="connsiteX2" fmla="*/ 529771 w 529771"/>
                  <a:gd name="connsiteY2" fmla="*/ 39144 h 41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9771" h="416516">
                    <a:moveTo>
                      <a:pt x="0" y="416516"/>
                    </a:moveTo>
                    <a:cubicBezTo>
                      <a:pt x="28424" y="252020"/>
                      <a:pt x="56848" y="87525"/>
                      <a:pt x="145143" y="24630"/>
                    </a:cubicBezTo>
                    <a:cubicBezTo>
                      <a:pt x="233438" y="-38265"/>
                      <a:pt x="529771" y="39144"/>
                      <a:pt x="529771" y="39144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1132114" y="3426152"/>
                <a:ext cx="312057" cy="224191"/>
              </a:xfrm>
              <a:custGeom>
                <a:avLst/>
                <a:gdLst>
                  <a:gd name="connsiteX0" fmla="*/ 0 w 312057"/>
                  <a:gd name="connsiteY0" fmla="*/ 224191 h 224191"/>
                  <a:gd name="connsiteX1" fmla="*/ 101600 w 312057"/>
                  <a:gd name="connsiteY1" fmla="*/ 20991 h 224191"/>
                  <a:gd name="connsiteX2" fmla="*/ 312057 w 312057"/>
                  <a:gd name="connsiteY2" fmla="*/ 6477 h 22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2057" h="224191">
                    <a:moveTo>
                      <a:pt x="0" y="224191"/>
                    </a:moveTo>
                    <a:cubicBezTo>
                      <a:pt x="24795" y="140734"/>
                      <a:pt x="49591" y="57277"/>
                      <a:pt x="101600" y="20991"/>
                    </a:cubicBezTo>
                    <a:cubicBezTo>
                      <a:pt x="153609" y="-15295"/>
                      <a:pt x="312057" y="6477"/>
                      <a:pt x="312057" y="6477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1" name="Freeform 80"/>
              <p:cNvSpPr/>
              <p:nvPr/>
            </p:nvSpPr>
            <p:spPr>
              <a:xfrm rot="20673510">
                <a:off x="529771" y="2953656"/>
                <a:ext cx="156029" cy="627743"/>
              </a:xfrm>
              <a:custGeom>
                <a:avLst/>
                <a:gdLst>
                  <a:gd name="connsiteX0" fmla="*/ 130629 w 286412"/>
                  <a:gd name="connsiteY0" fmla="*/ 595086 h 595086"/>
                  <a:gd name="connsiteX1" fmla="*/ 283029 w 286412"/>
                  <a:gd name="connsiteY1" fmla="*/ 108857 h 595086"/>
                  <a:gd name="connsiteX2" fmla="*/ 0 w 286412"/>
                  <a:gd name="connsiteY2" fmla="*/ 0 h 59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6412" h="595086">
                    <a:moveTo>
                      <a:pt x="130629" y="595086"/>
                    </a:moveTo>
                    <a:cubicBezTo>
                      <a:pt x="217714" y="401562"/>
                      <a:pt x="304800" y="208038"/>
                      <a:pt x="283029" y="108857"/>
                    </a:cubicBezTo>
                    <a:cubicBezTo>
                      <a:pt x="261258" y="9676"/>
                      <a:pt x="0" y="0"/>
                      <a:pt x="0" y="0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902138" y="3809363"/>
                <a:ext cx="245241" cy="175809"/>
              </a:xfrm>
              <a:custGeom>
                <a:avLst/>
                <a:gdLst>
                  <a:gd name="connsiteX0" fmla="*/ 0 w 245241"/>
                  <a:gd name="connsiteY0" fmla="*/ 637 h 175809"/>
                  <a:gd name="connsiteX1" fmla="*/ 201448 w 245241"/>
                  <a:gd name="connsiteY1" fmla="*/ 26913 h 175809"/>
                  <a:gd name="connsiteX2" fmla="*/ 245241 w 245241"/>
                  <a:gd name="connsiteY2" fmla="*/ 175809 h 17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5241" h="175809">
                    <a:moveTo>
                      <a:pt x="0" y="637"/>
                    </a:moveTo>
                    <a:cubicBezTo>
                      <a:pt x="80287" y="-823"/>
                      <a:pt x="160575" y="-2282"/>
                      <a:pt x="201448" y="26913"/>
                    </a:cubicBezTo>
                    <a:cubicBezTo>
                      <a:pt x="242322" y="56108"/>
                      <a:pt x="245241" y="175809"/>
                      <a:pt x="245241" y="175809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91931" y="3556000"/>
                <a:ext cx="236483" cy="245241"/>
              </a:xfrm>
              <a:custGeom>
                <a:avLst/>
                <a:gdLst>
                  <a:gd name="connsiteX0" fmla="*/ 0 w 236483"/>
                  <a:gd name="connsiteY0" fmla="*/ 0 h 245241"/>
                  <a:gd name="connsiteX1" fmla="*/ 157655 w 236483"/>
                  <a:gd name="connsiteY1" fmla="*/ 70069 h 245241"/>
                  <a:gd name="connsiteX2" fmla="*/ 236483 w 236483"/>
                  <a:gd name="connsiteY2" fmla="*/ 245241 h 245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6483" h="245241">
                    <a:moveTo>
                      <a:pt x="0" y="0"/>
                    </a:moveTo>
                    <a:cubicBezTo>
                      <a:pt x="59120" y="14598"/>
                      <a:pt x="118241" y="29196"/>
                      <a:pt x="157655" y="70069"/>
                    </a:cubicBezTo>
                    <a:cubicBezTo>
                      <a:pt x="197069" y="110942"/>
                      <a:pt x="236483" y="245241"/>
                      <a:pt x="236483" y="245241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980966" y="963448"/>
                <a:ext cx="531994" cy="2443655"/>
              </a:xfrm>
              <a:custGeom>
                <a:avLst/>
                <a:gdLst>
                  <a:gd name="connsiteX0" fmla="*/ 0 w 531994"/>
                  <a:gd name="connsiteY0" fmla="*/ 0 h 2443655"/>
                  <a:gd name="connsiteX1" fmla="*/ 508000 w 531994"/>
                  <a:gd name="connsiteY1" fmla="*/ 1103586 h 2443655"/>
                  <a:gd name="connsiteX2" fmla="*/ 455448 w 531994"/>
                  <a:gd name="connsiteY2" fmla="*/ 2443655 h 244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994" h="2443655">
                    <a:moveTo>
                      <a:pt x="0" y="0"/>
                    </a:moveTo>
                    <a:cubicBezTo>
                      <a:pt x="216046" y="348155"/>
                      <a:pt x="432092" y="696310"/>
                      <a:pt x="508000" y="1103586"/>
                    </a:cubicBezTo>
                    <a:cubicBezTo>
                      <a:pt x="583908" y="1510862"/>
                      <a:pt x="455448" y="2443655"/>
                      <a:pt x="455448" y="2443655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516759" y="2893155"/>
                <a:ext cx="928413" cy="522707"/>
              </a:xfrm>
              <a:custGeom>
                <a:avLst/>
                <a:gdLst>
                  <a:gd name="connsiteX0" fmla="*/ 0 w 928413"/>
                  <a:gd name="connsiteY0" fmla="*/ 58500 h 522707"/>
                  <a:gd name="connsiteX1" fmla="*/ 604344 w 928413"/>
                  <a:gd name="connsiteY1" fmla="*/ 40983 h 522707"/>
                  <a:gd name="connsiteX2" fmla="*/ 928413 w 928413"/>
                  <a:gd name="connsiteY2" fmla="*/ 522707 h 52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8413" h="522707">
                    <a:moveTo>
                      <a:pt x="0" y="58500"/>
                    </a:moveTo>
                    <a:cubicBezTo>
                      <a:pt x="224804" y="11057"/>
                      <a:pt x="449609" y="-36385"/>
                      <a:pt x="604344" y="40983"/>
                    </a:cubicBezTo>
                    <a:cubicBezTo>
                      <a:pt x="759080" y="118351"/>
                      <a:pt x="928413" y="522707"/>
                      <a:pt x="928413" y="522707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543034" y="963448"/>
                <a:ext cx="429173" cy="1988207"/>
              </a:xfrm>
              <a:custGeom>
                <a:avLst/>
                <a:gdLst>
                  <a:gd name="connsiteX0" fmla="*/ 429173 w 429173"/>
                  <a:gd name="connsiteY0" fmla="*/ 0 h 1988207"/>
                  <a:gd name="connsiteX1" fmla="*/ 315311 w 429173"/>
                  <a:gd name="connsiteY1" fmla="*/ 1059793 h 1988207"/>
                  <a:gd name="connsiteX2" fmla="*/ 0 w 429173"/>
                  <a:gd name="connsiteY2" fmla="*/ 1988207 h 198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9173" h="1988207">
                    <a:moveTo>
                      <a:pt x="429173" y="0"/>
                    </a:moveTo>
                    <a:cubicBezTo>
                      <a:pt x="408006" y="364212"/>
                      <a:pt x="386840" y="728425"/>
                      <a:pt x="315311" y="1059793"/>
                    </a:cubicBezTo>
                    <a:cubicBezTo>
                      <a:pt x="243782" y="1391161"/>
                      <a:pt x="0" y="1988207"/>
                      <a:pt x="0" y="1988207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954690" y="963448"/>
                <a:ext cx="3757448" cy="3153104"/>
              </a:xfrm>
              <a:custGeom>
                <a:avLst/>
                <a:gdLst>
                  <a:gd name="connsiteX0" fmla="*/ 0 w 3757448"/>
                  <a:gd name="connsiteY0" fmla="*/ 0 h 3153104"/>
                  <a:gd name="connsiteX1" fmla="*/ 2618827 w 3757448"/>
                  <a:gd name="connsiteY1" fmla="*/ 621862 h 3153104"/>
                  <a:gd name="connsiteX2" fmla="*/ 3757448 w 3757448"/>
                  <a:gd name="connsiteY2" fmla="*/ 3153104 h 3153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7448" h="3153104">
                    <a:moveTo>
                      <a:pt x="0" y="0"/>
                    </a:moveTo>
                    <a:cubicBezTo>
                      <a:pt x="996293" y="48172"/>
                      <a:pt x="1992586" y="96345"/>
                      <a:pt x="2618827" y="621862"/>
                    </a:cubicBezTo>
                    <a:cubicBezTo>
                      <a:pt x="3245068" y="1147379"/>
                      <a:pt x="3757448" y="3153104"/>
                      <a:pt x="3757448" y="3153104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1445172" y="3204651"/>
                <a:ext cx="3284483" cy="911901"/>
              </a:xfrm>
              <a:custGeom>
                <a:avLst/>
                <a:gdLst>
                  <a:gd name="connsiteX0" fmla="*/ 0 w 3284483"/>
                  <a:gd name="connsiteY0" fmla="*/ 202452 h 911901"/>
                  <a:gd name="connsiteX1" fmla="*/ 1576552 w 3284483"/>
                  <a:gd name="connsiteY1" fmla="*/ 44797 h 911901"/>
                  <a:gd name="connsiteX2" fmla="*/ 3284483 w 3284483"/>
                  <a:gd name="connsiteY2" fmla="*/ 911901 h 911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84483" h="911901">
                    <a:moveTo>
                      <a:pt x="0" y="202452"/>
                    </a:moveTo>
                    <a:cubicBezTo>
                      <a:pt x="514569" y="64503"/>
                      <a:pt x="1029138" y="-73445"/>
                      <a:pt x="1576552" y="44797"/>
                    </a:cubicBezTo>
                    <a:cubicBezTo>
                      <a:pt x="2123966" y="163038"/>
                      <a:pt x="3284483" y="911901"/>
                      <a:pt x="3284483" y="911901"/>
                    </a:cubicBezTo>
                  </a:path>
                </a:pathLst>
              </a:custGeom>
              <a:ln w="22225">
                <a:prstDash val="sysDot"/>
              </a:ln>
              <a:effectLst>
                <a:glow rad="25400">
                  <a:schemeClr val="bg2">
                    <a:lumMod val="75000"/>
                    <a:alpha val="12000"/>
                  </a:schemeClr>
                </a:glow>
              </a:effectLst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4710381" y="1475600"/>
            <a:ext cx="838869" cy="281431"/>
            <a:chOff x="914400" y="762000"/>
            <a:chExt cx="990599" cy="332335"/>
          </a:xfrm>
        </p:grpSpPr>
        <p:sp>
          <p:nvSpPr>
            <p:cNvPr id="12" name="Oval 11"/>
            <p:cNvSpPr/>
            <p:nvPr/>
          </p:nvSpPr>
          <p:spPr>
            <a:xfrm>
              <a:off x="914400" y="9144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142998" y="762000"/>
              <a:ext cx="762001" cy="332335"/>
              <a:chOff x="1142998" y="762000"/>
              <a:chExt cx="762001" cy="332335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16" name="Picture 15" descr="shadowbox4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17" name="Rounded Rectangular Callout 16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7466"/>
                    <a:gd name="adj2" fmla="val 21170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15" name="TextBox 14"/>
              <p:cNvSpPr txBox="1"/>
              <p:nvPr/>
            </p:nvSpPr>
            <p:spPr>
              <a:xfrm>
                <a:off x="1219200" y="768296"/>
                <a:ext cx="609598" cy="236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Seattle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323211" y="3153339"/>
            <a:ext cx="1298635" cy="281431"/>
            <a:chOff x="457200" y="2743200"/>
            <a:chExt cx="1533525" cy="332335"/>
          </a:xfrm>
        </p:grpSpPr>
        <p:sp>
          <p:nvSpPr>
            <p:cNvPr id="19" name="Oval 18"/>
            <p:cNvSpPr/>
            <p:nvPr/>
          </p:nvSpPr>
          <p:spPr>
            <a:xfrm>
              <a:off x="457200" y="28956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685800" y="2743200"/>
              <a:ext cx="1304925" cy="332335"/>
              <a:chOff x="1142998" y="762000"/>
              <a:chExt cx="762001" cy="332335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23" name="Picture 22" descr="shadowbox4.png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24" name="Rounded Rectangular Callout 23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7466"/>
                    <a:gd name="adj2" fmla="val 21170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22" name="TextBox 21"/>
              <p:cNvSpPr txBox="1"/>
              <p:nvPr/>
            </p:nvSpPr>
            <p:spPr>
              <a:xfrm>
                <a:off x="1219200" y="768296"/>
                <a:ext cx="610672" cy="254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San Francisco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7856911" y="4158907"/>
            <a:ext cx="871566" cy="344854"/>
            <a:chOff x="4630058" y="3930650"/>
            <a:chExt cx="780142" cy="406086"/>
          </a:xfrm>
        </p:grpSpPr>
        <p:sp>
          <p:nvSpPr>
            <p:cNvPr id="26" name="Oval 25"/>
            <p:cNvSpPr/>
            <p:nvPr/>
          </p:nvSpPr>
          <p:spPr>
            <a:xfrm>
              <a:off x="4630058" y="4053114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794250" y="3930650"/>
              <a:ext cx="615950" cy="406086"/>
              <a:chOff x="1142998" y="762000"/>
              <a:chExt cx="762001" cy="406086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30" name="Picture 29" descr="shadowbox4.png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31" name="Rounded Rectangular Callout 30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7466"/>
                    <a:gd name="adj2" fmla="val 21170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1219200" y="768296"/>
                <a:ext cx="609599" cy="3997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Tulsa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7743218" y="4978521"/>
            <a:ext cx="884831" cy="281431"/>
            <a:chOff x="4495800" y="4898511"/>
            <a:chExt cx="1044875" cy="332335"/>
          </a:xfrm>
        </p:grpSpPr>
        <p:sp>
          <p:nvSpPr>
            <p:cNvPr id="33" name="Oval 32"/>
            <p:cNvSpPr/>
            <p:nvPr/>
          </p:nvSpPr>
          <p:spPr>
            <a:xfrm>
              <a:off x="4495800" y="50292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4626275" y="4898511"/>
              <a:ext cx="914400" cy="332335"/>
              <a:chOff x="1142998" y="762000"/>
              <a:chExt cx="762001" cy="332335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37" name="Picture 36" descr="shadowbox4.png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38" name="Rounded Rectangular Callout 37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7466"/>
                    <a:gd name="adj2" fmla="val 21170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1219201" y="768296"/>
                <a:ext cx="609600" cy="254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Houston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5097552" y="3475981"/>
            <a:ext cx="1016323" cy="322642"/>
            <a:chOff x="1371600" y="3124200"/>
            <a:chExt cx="1200150" cy="381000"/>
          </a:xfrm>
        </p:grpSpPr>
        <p:sp>
          <p:nvSpPr>
            <p:cNvPr id="40" name="Oval 39"/>
            <p:cNvSpPr/>
            <p:nvPr/>
          </p:nvSpPr>
          <p:spPr>
            <a:xfrm>
              <a:off x="1371600" y="33528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1524000" y="3124200"/>
              <a:ext cx="1047750" cy="332335"/>
              <a:chOff x="1142998" y="762000"/>
              <a:chExt cx="762001" cy="332335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44" name="Picture 43" descr="shadowbox4.png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45" name="Rounded Rectangular Callout 44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7466"/>
                    <a:gd name="adj2" fmla="val 47626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43" name="TextBox 42"/>
              <p:cNvSpPr txBox="1"/>
              <p:nvPr/>
            </p:nvSpPr>
            <p:spPr>
              <a:xfrm>
                <a:off x="1219201" y="768296"/>
                <a:ext cx="639616" cy="254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Las Vegas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4839438" y="4161211"/>
            <a:ext cx="1016323" cy="306014"/>
            <a:chOff x="1066800" y="3933371"/>
            <a:chExt cx="1200150" cy="361364"/>
          </a:xfrm>
        </p:grpSpPr>
        <p:sp>
          <p:nvSpPr>
            <p:cNvPr id="47" name="Oval 46"/>
            <p:cNvSpPr/>
            <p:nvPr/>
          </p:nvSpPr>
          <p:spPr>
            <a:xfrm>
              <a:off x="1066800" y="3933371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219200" y="3962400"/>
              <a:ext cx="1047750" cy="332335"/>
              <a:chOff x="1142998" y="762000"/>
              <a:chExt cx="762001" cy="332335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51" name="Picture 50" descr="shadowbox4.png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52" name="Rounded Rectangular Callout 51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7466"/>
                    <a:gd name="adj2" fmla="val -27333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1219201" y="768296"/>
                <a:ext cx="609600" cy="254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San Diego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4839438" y="3836265"/>
            <a:ext cx="1239484" cy="281431"/>
            <a:chOff x="1066800" y="3549650"/>
            <a:chExt cx="1463675" cy="332335"/>
          </a:xfrm>
        </p:grpSpPr>
        <p:sp>
          <p:nvSpPr>
            <p:cNvPr id="54" name="Oval 53"/>
            <p:cNvSpPr/>
            <p:nvPr/>
          </p:nvSpPr>
          <p:spPr>
            <a:xfrm>
              <a:off x="1066800" y="35814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219199" y="3549650"/>
              <a:ext cx="1311276" cy="332335"/>
              <a:chOff x="1142998" y="762000"/>
              <a:chExt cx="762001" cy="332335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58" name="Picture 57" descr="shadowbox4.png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59" name="Rounded Rectangular Callout 58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-66720"/>
                    <a:gd name="adj2" fmla="val -10798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57" name="TextBox 56"/>
              <p:cNvSpPr txBox="1"/>
              <p:nvPr/>
            </p:nvSpPr>
            <p:spPr>
              <a:xfrm>
                <a:off x="1219201" y="768296"/>
                <a:ext cx="643362" cy="254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Inland Empire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3936040" y="3475981"/>
            <a:ext cx="967927" cy="451699"/>
            <a:chOff x="0" y="3124200"/>
            <a:chExt cx="1143000" cy="533400"/>
          </a:xfrm>
        </p:grpSpPr>
        <p:sp>
          <p:nvSpPr>
            <p:cNvPr id="61" name="Oval 60"/>
            <p:cNvSpPr/>
            <p:nvPr/>
          </p:nvSpPr>
          <p:spPr>
            <a:xfrm>
              <a:off x="609600" y="35052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0" y="3124200"/>
              <a:ext cx="1143000" cy="332335"/>
              <a:chOff x="1142998" y="762000"/>
              <a:chExt cx="762001" cy="332335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1142998" y="762000"/>
                <a:ext cx="762001" cy="332335"/>
                <a:chOff x="3055418" y="1429595"/>
                <a:chExt cx="1264760" cy="551605"/>
              </a:xfrm>
            </p:grpSpPr>
            <p:pic>
              <p:nvPicPr>
                <p:cNvPr id="65" name="Picture 64" descr="shadowbox4.png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66" name="Rounded Rectangular Callout 65"/>
                <p:cNvSpPr/>
                <p:nvPr/>
              </p:nvSpPr>
              <p:spPr>
                <a:xfrm>
                  <a:off x="3177871" y="1429595"/>
                  <a:ext cx="1027328" cy="478058"/>
                </a:xfrm>
                <a:prstGeom prst="wedgeRoundRectCallout">
                  <a:avLst>
                    <a:gd name="adj1" fmla="val 10567"/>
                    <a:gd name="adj2" fmla="val 91719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64" name="TextBox 63"/>
              <p:cNvSpPr txBox="1"/>
              <p:nvPr/>
            </p:nvSpPr>
            <p:spPr>
              <a:xfrm>
                <a:off x="1219201" y="768296"/>
                <a:ext cx="615948" cy="254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Los Angeles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4129625" y="3040593"/>
            <a:ext cx="4844615" cy="1567341"/>
            <a:chOff x="228600" y="2610060"/>
            <a:chExt cx="5720882" cy="1850833"/>
          </a:xfrm>
        </p:grpSpPr>
        <p:sp>
          <p:nvSpPr>
            <p:cNvPr id="68" name="Oval 67"/>
            <p:cNvSpPr/>
            <p:nvPr/>
          </p:nvSpPr>
          <p:spPr>
            <a:xfrm>
              <a:off x="838200" y="373380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228600" y="2838660"/>
              <a:ext cx="5720882" cy="1622233"/>
              <a:chOff x="1142998" y="12827"/>
              <a:chExt cx="5200809" cy="1081507"/>
            </a:xfrm>
          </p:grpSpPr>
          <p:grpSp>
            <p:nvGrpSpPr>
              <p:cNvPr id="70" name="Group 69"/>
              <p:cNvGrpSpPr/>
              <p:nvPr/>
            </p:nvGrpSpPr>
            <p:grpSpPr>
              <a:xfrm>
                <a:off x="1142998" y="12827"/>
                <a:ext cx="5177717" cy="1081507"/>
                <a:chOff x="3055418" y="186129"/>
                <a:chExt cx="8593912" cy="1795071"/>
              </a:xfrm>
            </p:grpSpPr>
            <p:pic>
              <p:nvPicPr>
                <p:cNvPr id="72" name="Picture 71" descr="shadowbox4.png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55418" y="1845079"/>
                  <a:ext cx="1264760" cy="136121"/>
                </a:xfrm>
                <a:prstGeom prst="rect">
                  <a:avLst/>
                </a:prstGeom>
              </p:spPr>
            </p:pic>
            <p:sp>
              <p:nvSpPr>
                <p:cNvPr id="73" name="Rounded Rectangular Callout 72"/>
                <p:cNvSpPr/>
                <p:nvPr/>
              </p:nvSpPr>
              <p:spPr>
                <a:xfrm>
                  <a:off x="3177871" y="1429595"/>
                  <a:ext cx="1027329" cy="478058"/>
                </a:xfrm>
                <a:prstGeom prst="wedgeRoundRectCallout">
                  <a:avLst>
                    <a:gd name="adj1" fmla="val 36993"/>
                    <a:gd name="adj2" fmla="val -82817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  <p:sp>
              <p:nvSpPr>
                <p:cNvPr id="93" name="Rounded Rectangular Callout 92"/>
                <p:cNvSpPr/>
                <p:nvPr/>
              </p:nvSpPr>
              <p:spPr>
                <a:xfrm>
                  <a:off x="10622001" y="186129"/>
                  <a:ext cx="1027329" cy="322928"/>
                </a:xfrm>
                <a:prstGeom prst="wedgeRoundRectCallout">
                  <a:avLst>
                    <a:gd name="adj1" fmla="val 36993"/>
                    <a:gd name="adj2" fmla="val -82817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1">
                        <a:alpha val="89000"/>
                      </a:schemeClr>
                    </a:gs>
                    <a:gs pos="68000">
                      <a:srgbClr val="1C746E">
                        <a:alpha val="89000"/>
                      </a:srgbClr>
                    </a:gs>
                  </a:gsLst>
                  <a:lin ang="2280000" scaled="0"/>
                  <a:tileRect/>
                </a:gradFill>
                <a:ln>
                  <a:noFill/>
                </a:ln>
                <a:effectLst>
                  <a:reflection blurRad="6350" stA="35000" endA="300" endPos="35000" dir="5400000" sy="-100000" algn="bl" rotWithShape="0"/>
                </a:effectLst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/>
                </a:p>
              </p:txBody>
            </p:sp>
          </p:grpSp>
          <p:sp>
            <p:nvSpPr>
              <p:cNvPr id="71" name="TextBox 70"/>
              <p:cNvSpPr txBox="1"/>
              <p:nvPr/>
            </p:nvSpPr>
            <p:spPr>
              <a:xfrm>
                <a:off x="1183408" y="768297"/>
                <a:ext cx="675410" cy="266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Orange County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5668397" y="19124"/>
                <a:ext cx="675410" cy="169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chemeClr val="bg1"/>
                    </a:solidFill>
                    <a:latin typeface="Century Gothic"/>
                    <a:cs typeface="Century Gothic"/>
                  </a:rPr>
                  <a:t>Chicago</a:t>
                </a:r>
                <a:endParaRPr lang="en-US" sz="800" b="1" dirty="0">
                  <a:solidFill>
                    <a:schemeClr val="bg1"/>
                  </a:solidFill>
                  <a:latin typeface="Century Gothic"/>
                  <a:cs typeface="Century Gothic"/>
                </a:endParaRPr>
              </a:p>
            </p:txBody>
          </p:sp>
        </p:grpSp>
        <p:sp>
          <p:nvSpPr>
            <p:cNvPr id="92" name="Oval 91"/>
            <p:cNvSpPr/>
            <p:nvPr/>
          </p:nvSpPr>
          <p:spPr>
            <a:xfrm>
              <a:off x="5771682" y="2610060"/>
              <a:ext cx="152400" cy="152400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</p:grpSp>
      <p:sp>
        <p:nvSpPr>
          <p:cNvPr id="96" name="Freeform 95"/>
          <p:cNvSpPr/>
          <p:nvPr/>
        </p:nvSpPr>
        <p:spPr>
          <a:xfrm>
            <a:off x="7925437" y="3092824"/>
            <a:ext cx="957092" cy="1239572"/>
          </a:xfrm>
          <a:custGeom>
            <a:avLst/>
            <a:gdLst>
              <a:gd name="connsiteX0" fmla="*/ 857 w 957092"/>
              <a:gd name="connsiteY0" fmla="*/ 1225176 h 1239572"/>
              <a:gd name="connsiteX1" fmla="*/ 30739 w 957092"/>
              <a:gd name="connsiteY1" fmla="*/ 1105647 h 1239572"/>
              <a:gd name="connsiteX2" fmla="*/ 202563 w 957092"/>
              <a:gd name="connsiteY2" fmla="*/ 254000 h 1239572"/>
              <a:gd name="connsiteX3" fmla="*/ 957092 w 957092"/>
              <a:gd name="connsiteY3" fmla="*/ 0 h 123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092" h="1239572">
                <a:moveTo>
                  <a:pt x="857" y="1225176"/>
                </a:moveTo>
                <a:cubicBezTo>
                  <a:pt x="-1011" y="1246343"/>
                  <a:pt x="-2879" y="1267510"/>
                  <a:pt x="30739" y="1105647"/>
                </a:cubicBezTo>
                <a:cubicBezTo>
                  <a:pt x="64357" y="943784"/>
                  <a:pt x="48171" y="438274"/>
                  <a:pt x="202563" y="254000"/>
                </a:cubicBezTo>
                <a:cubicBezTo>
                  <a:pt x="356955" y="69726"/>
                  <a:pt x="957092" y="0"/>
                  <a:pt x="957092" y="0"/>
                </a:cubicBezTo>
              </a:path>
            </a:pathLst>
          </a:custGeom>
          <a:ln w="22225">
            <a:prstDash val="sysDot"/>
          </a:ln>
          <a:effectLst>
            <a:glow rad="25400">
              <a:schemeClr val="bg2">
                <a:lumMod val="75000"/>
                <a:alpha val="12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7" name="Freeform 96"/>
          <p:cNvSpPr/>
          <p:nvPr/>
        </p:nvSpPr>
        <p:spPr>
          <a:xfrm>
            <a:off x="5132294" y="3051240"/>
            <a:ext cx="3742765" cy="676584"/>
          </a:xfrm>
          <a:custGeom>
            <a:avLst/>
            <a:gdLst>
              <a:gd name="connsiteX0" fmla="*/ 0 w 3742765"/>
              <a:gd name="connsiteY0" fmla="*/ 676584 h 676584"/>
              <a:gd name="connsiteX1" fmla="*/ 1890059 w 3742765"/>
              <a:gd name="connsiteY1" fmla="*/ 49054 h 676584"/>
              <a:gd name="connsiteX2" fmla="*/ 3742765 w 3742765"/>
              <a:gd name="connsiteY2" fmla="*/ 41584 h 676584"/>
              <a:gd name="connsiteX3" fmla="*/ 3735294 w 3742765"/>
              <a:gd name="connsiteY3" fmla="*/ 41584 h 67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2765" h="676584">
                <a:moveTo>
                  <a:pt x="0" y="676584"/>
                </a:moveTo>
                <a:cubicBezTo>
                  <a:pt x="633132" y="415735"/>
                  <a:pt x="1266265" y="154887"/>
                  <a:pt x="1890059" y="49054"/>
                </a:cubicBezTo>
                <a:cubicBezTo>
                  <a:pt x="2513853" y="-56779"/>
                  <a:pt x="3742765" y="41584"/>
                  <a:pt x="3742765" y="41584"/>
                </a:cubicBezTo>
                <a:lnTo>
                  <a:pt x="3735294" y="41584"/>
                </a:lnTo>
              </a:path>
            </a:pathLst>
          </a:custGeom>
          <a:ln w="22225">
            <a:prstDash val="sysDot"/>
          </a:ln>
          <a:effectLst>
            <a:glow rad="25400">
              <a:schemeClr val="bg2">
                <a:lumMod val="75000"/>
                <a:alpha val="12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8" name="Freeform 97"/>
          <p:cNvSpPr/>
          <p:nvPr/>
        </p:nvSpPr>
        <p:spPr>
          <a:xfrm>
            <a:off x="4373217" y="2438873"/>
            <a:ext cx="4516783" cy="885214"/>
          </a:xfrm>
          <a:custGeom>
            <a:avLst/>
            <a:gdLst>
              <a:gd name="connsiteX0" fmla="*/ 0 w 4516783"/>
              <a:gd name="connsiteY0" fmla="*/ 885214 h 885214"/>
              <a:gd name="connsiteX1" fmla="*/ 1910522 w 4516783"/>
              <a:gd name="connsiteY1" fmla="*/ 1736 h 885214"/>
              <a:gd name="connsiteX2" fmla="*/ 4516783 w 4516783"/>
              <a:gd name="connsiteY2" fmla="*/ 642257 h 88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16783" h="885214">
                <a:moveTo>
                  <a:pt x="0" y="885214"/>
                </a:moveTo>
                <a:cubicBezTo>
                  <a:pt x="578862" y="463721"/>
                  <a:pt x="1157725" y="42229"/>
                  <a:pt x="1910522" y="1736"/>
                </a:cubicBezTo>
                <a:cubicBezTo>
                  <a:pt x="2663319" y="-38757"/>
                  <a:pt x="4516783" y="642257"/>
                  <a:pt x="4516783" y="642257"/>
                </a:cubicBezTo>
              </a:path>
            </a:pathLst>
          </a:custGeom>
          <a:ln w="22225">
            <a:prstDash val="sysDot"/>
          </a:ln>
          <a:effectLst>
            <a:glow rad="25400">
              <a:schemeClr val="bg2">
                <a:lumMod val="75000"/>
                <a:alpha val="12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592903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Testimonial</a:t>
            </a:r>
            <a:endParaRPr lang="en-US" dirty="0"/>
          </a:p>
        </p:txBody>
      </p:sp>
      <p:pic>
        <p:nvPicPr>
          <p:cNvPr id="4" name="Picture 3" descr="Screen Shot 2014-07-17 at 2.21.5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643" y="1531625"/>
            <a:ext cx="5735523" cy="357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5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962727" y="123825"/>
            <a:ext cx="6719454" cy="623888"/>
          </a:xfrm>
        </p:spPr>
        <p:txBody>
          <a:bodyPr/>
          <a:lstStyle/>
          <a:p>
            <a:r>
              <a:rPr lang="en-US" b="1" dirty="0" smtClean="0"/>
              <a:t>[ The Technology ] </a:t>
            </a:r>
            <a:r>
              <a:rPr lang="en-US" sz="1400" i="1" dirty="0" smtClean="0"/>
              <a:t>Behind Corporate Food Delivery</a:t>
            </a:r>
            <a:endParaRPr lang="en-US" sz="1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5357090" y="1600200"/>
            <a:ext cx="3786909" cy="4525963"/>
          </a:xfrm>
        </p:spPr>
        <p:txBody>
          <a:bodyPr/>
          <a:lstStyle/>
          <a:p>
            <a:pPr marL="0" indent="0">
              <a:buSzPct val="200000"/>
              <a:buNone/>
            </a:pPr>
            <a:r>
              <a:rPr lang="en-US" dirty="0" smtClean="0"/>
              <a:t>Mobile Ordering</a:t>
            </a:r>
          </a:p>
          <a:p>
            <a:pPr marL="0" indent="0">
              <a:buSzPct val="200000"/>
              <a:buNone/>
            </a:pPr>
            <a:r>
              <a:rPr lang="en-US" dirty="0" smtClean="0"/>
              <a:t>Group Ordering</a:t>
            </a:r>
          </a:p>
          <a:p>
            <a:pPr marL="0" indent="0">
              <a:buSzPct val="200000"/>
              <a:buNone/>
            </a:pPr>
            <a:r>
              <a:rPr lang="en-US" dirty="0" smtClean="0"/>
              <a:t>Driver/Order Tracking</a:t>
            </a:r>
          </a:p>
          <a:p>
            <a:pPr marL="0" indent="0">
              <a:buSzPct val="200000"/>
              <a:buNone/>
            </a:pPr>
            <a:r>
              <a:rPr lang="en-US" dirty="0" smtClean="0"/>
              <a:t>Status Alerts</a:t>
            </a:r>
          </a:p>
          <a:p>
            <a:pPr marL="0" indent="0">
              <a:buSzPct val="200000"/>
              <a:buNone/>
            </a:pPr>
            <a:r>
              <a:rPr lang="en-US" dirty="0" smtClean="0"/>
              <a:t>Simple Catering</a:t>
            </a:r>
          </a:p>
          <a:p>
            <a:pPr marL="0" indent="0">
              <a:buSzPct val="200000"/>
              <a:buNone/>
            </a:pPr>
            <a:r>
              <a:rPr lang="en-US" dirty="0" smtClean="0"/>
              <a:t>Ratings &amp; Reviews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42400" y="1487206"/>
            <a:ext cx="2995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E46C0A"/>
                </a:solidFill>
                <a:latin typeface="American Typewriter"/>
                <a:cs typeface="American Typewriter"/>
              </a:rPr>
              <a:t>81% Online</a:t>
            </a:r>
            <a:endParaRPr lang="en-US" sz="3600" dirty="0">
              <a:solidFill>
                <a:srgbClr val="E46C0A"/>
              </a:solidFill>
              <a:latin typeface="American Typewriter"/>
              <a:cs typeface="American Typewrite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2400" y="3903667"/>
            <a:ext cx="2995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American Typewriter"/>
                <a:cs typeface="American Typewriter"/>
              </a:rPr>
              <a:t>Average Time On-Site: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merican Typewriter"/>
                <a:cs typeface="American Typewriter"/>
              </a:rPr>
              <a:t>5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  <a:latin typeface="American Typewriter"/>
                <a:cs typeface="American Typewriter"/>
              </a:rPr>
              <a:t>mins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merican Typewriter"/>
                <a:cs typeface="American Typewriter"/>
              </a:rPr>
              <a:t>. 47 sec.</a:t>
            </a:r>
            <a:endParaRPr lang="en-US" sz="2800" dirty="0">
              <a:solidFill>
                <a:schemeClr val="accent1">
                  <a:lumMod val="75000"/>
                </a:schemeClr>
              </a:solidFill>
              <a:latin typeface="American Typewriter"/>
              <a:cs typeface="American Typewriter"/>
            </a:endParaRPr>
          </a:p>
        </p:txBody>
      </p:sp>
      <p:pic>
        <p:nvPicPr>
          <p:cNvPr id="13" name="Picture 12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1600200"/>
            <a:ext cx="243370" cy="496673"/>
          </a:xfrm>
          <a:prstGeom prst="rect">
            <a:avLst/>
          </a:prstGeom>
        </p:spPr>
      </p:pic>
      <p:pic>
        <p:nvPicPr>
          <p:cNvPr id="14" name="Picture 13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2096873"/>
            <a:ext cx="243370" cy="496673"/>
          </a:xfrm>
          <a:prstGeom prst="rect">
            <a:avLst/>
          </a:prstGeom>
        </p:spPr>
      </p:pic>
      <p:pic>
        <p:nvPicPr>
          <p:cNvPr id="15" name="Picture 14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2593546"/>
            <a:ext cx="243370" cy="496673"/>
          </a:xfrm>
          <a:prstGeom prst="rect">
            <a:avLst/>
          </a:prstGeom>
        </p:spPr>
      </p:pic>
      <p:pic>
        <p:nvPicPr>
          <p:cNvPr id="16" name="Picture 15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3133643"/>
            <a:ext cx="243370" cy="496673"/>
          </a:xfrm>
          <a:prstGeom prst="rect">
            <a:avLst/>
          </a:prstGeom>
        </p:spPr>
      </p:pic>
      <p:pic>
        <p:nvPicPr>
          <p:cNvPr id="17" name="Picture 16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3630316"/>
            <a:ext cx="243370" cy="496673"/>
          </a:xfrm>
          <a:prstGeom prst="rect">
            <a:avLst/>
          </a:prstGeom>
        </p:spPr>
      </p:pic>
      <p:pic>
        <p:nvPicPr>
          <p:cNvPr id="18" name="Picture 17" descr="BulletArr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47" y="4126989"/>
            <a:ext cx="243370" cy="4966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00" y="2224251"/>
            <a:ext cx="2183101" cy="1406065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3222388" y="2814957"/>
            <a:ext cx="489618" cy="769764"/>
            <a:chOff x="3222388" y="2803412"/>
            <a:chExt cx="489618" cy="769764"/>
          </a:xfrm>
        </p:grpSpPr>
        <p:grpSp>
          <p:nvGrpSpPr>
            <p:cNvPr id="27" name="Group 26"/>
            <p:cNvGrpSpPr/>
            <p:nvPr/>
          </p:nvGrpSpPr>
          <p:grpSpPr>
            <a:xfrm>
              <a:off x="3222388" y="2803412"/>
              <a:ext cx="489618" cy="769764"/>
              <a:chOff x="3537266" y="2792556"/>
              <a:chExt cx="489618" cy="769764"/>
            </a:xfrm>
          </p:grpSpPr>
          <p:sp>
            <p:nvSpPr>
              <p:cNvPr id="20" name="Rounded Rectangle 19"/>
              <p:cNvSpPr/>
              <p:nvPr/>
            </p:nvSpPr>
            <p:spPr>
              <a:xfrm>
                <a:off x="3537266" y="2792556"/>
                <a:ext cx="489618" cy="769764"/>
              </a:xfrm>
              <a:prstGeom prst="roundRect">
                <a:avLst/>
              </a:prstGeom>
              <a:noFill/>
              <a:ln w="41275" cmpd="sng">
                <a:solidFill>
                  <a:srgbClr val="1F2B37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3537266" y="3415865"/>
                <a:ext cx="489618" cy="0"/>
              </a:xfrm>
              <a:prstGeom prst="line">
                <a:avLst/>
              </a:prstGeom>
              <a:noFill/>
              <a:ln w="41275" cmpd="sng">
                <a:solidFill>
                  <a:srgbClr val="1F2B37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Oval 24"/>
              <p:cNvSpPr/>
              <p:nvPr/>
            </p:nvSpPr>
            <p:spPr>
              <a:xfrm>
                <a:off x="3760561" y="3452348"/>
                <a:ext cx="70033" cy="70033"/>
              </a:xfrm>
              <a:prstGeom prst="ellipse">
                <a:avLst/>
              </a:prstGeom>
              <a:solidFill>
                <a:srgbClr val="24A643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Rounded Rectangle 27"/>
            <p:cNvSpPr/>
            <p:nvPr/>
          </p:nvSpPr>
          <p:spPr>
            <a:xfrm>
              <a:off x="3298298" y="2879969"/>
              <a:ext cx="339764" cy="480646"/>
            </a:xfrm>
            <a:prstGeom prst="roundRect">
              <a:avLst/>
            </a:prstGeom>
            <a:noFill/>
            <a:ln w="41275" cmpd="sng">
              <a:solidFill>
                <a:srgbClr val="24A64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Heart 31"/>
          <p:cNvSpPr/>
          <p:nvPr/>
        </p:nvSpPr>
        <p:spPr>
          <a:xfrm>
            <a:off x="1754907" y="2701637"/>
            <a:ext cx="350119" cy="277091"/>
          </a:xfrm>
          <a:prstGeom prst="heart">
            <a:avLst/>
          </a:prstGeom>
          <a:solidFill>
            <a:srgbClr val="24A6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25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[ </a:t>
            </a:r>
            <a:r>
              <a:rPr lang="en-US" b="1" dirty="0" smtClean="0"/>
              <a:t>The Customers ] </a:t>
            </a:r>
            <a:r>
              <a:rPr lang="en-US" sz="1400" i="1" dirty="0"/>
              <a:t>Behind Corporate Food Delivery</a:t>
            </a:r>
            <a:endParaRPr lang="en-US" sz="1400" dirty="0"/>
          </a:p>
        </p:txBody>
      </p:sp>
      <p:pic>
        <p:nvPicPr>
          <p:cNvPr id="6" name="Picture 5" descr="amazon-com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93" y="1539687"/>
            <a:ext cx="1769369" cy="533454"/>
          </a:xfrm>
          <a:prstGeom prst="rect">
            <a:avLst/>
          </a:prstGeom>
        </p:spPr>
      </p:pic>
      <p:pic>
        <p:nvPicPr>
          <p:cNvPr id="8" name="Picture 7" descr="Allergan_logo20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08" y="3589672"/>
            <a:ext cx="2590800" cy="610130"/>
          </a:xfrm>
          <a:prstGeom prst="rect">
            <a:avLst/>
          </a:prstGeom>
        </p:spPr>
      </p:pic>
      <p:pic>
        <p:nvPicPr>
          <p:cNvPr id="9" name="Picture 8" descr="Blizzard_logo2014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5" b="25420"/>
          <a:stretch/>
        </p:blipFill>
        <p:spPr>
          <a:xfrm>
            <a:off x="3019674" y="2892811"/>
            <a:ext cx="1769369" cy="920145"/>
          </a:xfrm>
          <a:prstGeom prst="rect">
            <a:avLst/>
          </a:prstGeom>
        </p:spPr>
      </p:pic>
      <p:pic>
        <p:nvPicPr>
          <p:cNvPr id="10" name="Picture 9" descr="BofA_logo2014-2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6" b="57157"/>
          <a:stretch/>
        </p:blipFill>
        <p:spPr>
          <a:xfrm>
            <a:off x="2106179" y="4199802"/>
            <a:ext cx="2682864" cy="421877"/>
          </a:xfrm>
          <a:prstGeom prst="rect">
            <a:avLst/>
          </a:prstGeom>
        </p:spPr>
      </p:pic>
      <p:pic>
        <p:nvPicPr>
          <p:cNvPr id="11" name="Picture 10" descr="Disney_Logo201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41" y="2040835"/>
            <a:ext cx="1563124" cy="841394"/>
          </a:xfrm>
          <a:prstGeom prst="rect">
            <a:avLst/>
          </a:prstGeom>
        </p:spPr>
      </p:pic>
      <p:pic>
        <p:nvPicPr>
          <p:cNvPr id="12" name="Picture 11" descr="Facebook_logo2014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" t="17078" r="6692" b="20216"/>
          <a:stretch/>
        </p:blipFill>
        <p:spPr>
          <a:xfrm>
            <a:off x="3073950" y="1351667"/>
            <a:ext cx="1715093" cy="623774"/>
          </a:xfrm>
          <a:prstGeom prst="rect">
            <a:avLst/>
          </a:prstGeom>
        </p:spPr>
      </p:pic>
      <p:pic>
        <p:nvPicPr>
          <p:cNvPr id="13" name="Picture 12" descr="Google_logo2014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" t="9861"/>
          <a:stretch/>
        </p:blipFill>
        <p:spPr>
          <a:xfrm>
            <a:off x="301112" y="2724376"/>
            <a:ext cx="1813962" cy="671755"/>
          </a:xfrm>
          <a:prstGeom prst="rect">
            <a:avLst/>
          </a:prstGeom>
        </p:spPr>
      </p:pic>
      <p:pic>
        <p:nvPicPr>
          <p:cNvPr id="14" name="Picture 13" descr="Qualcomm_logo2014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2" y="4763147"/>
            <a:ext cx="2265446" cy="506110"/>
          </a:xfrm>
          <a:prstGeom prst="rect">
            <a:avLst/>
          </a:prstGeom>
        </p:spPr>
      </p:pic>
      <p:pic>
        <p:nvPicPr>
          <p:cNvPr id="15" name="Picture 14" descr="Screen Shot 2014-07-17 at 2.21.55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535" y="2086652"/>
            <a:ext cx="4070798" cy="253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58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[ The </a:t>
            </a:r>
            <a:r>
              <a:rPr lang="en-US" b="1" dirty="0" smtClean="0"/>
              <a:t>Stats </a:t>
            </a:r>
            <a:r>
              <a:rPr lang="en-US" b="1" dirty="0"/>
              <a:t>] </a:t>
            </a:r>
            <a:r>
              <a:rPr lang="en-US" sz="1400" i="1" dirty="0"/>
              <a:t>Behind Corporate Food Delivery</a:t>
            </a:r>
            <a:endParaRPr lang="en-US" sz="14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5638800" y="1927196"/>
            <a:ext cx="0" cy="329504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281680" y="1927196"/>
            <a:ext cx="569976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55999" y="1110755"/>
            <a:ext cx="3567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+mj-lt"/>
                <a:cs typeface="American Typewriter"/>
              </a:rPr>
              <a:t>20+ Years</a:t>
            </a:r>
            <a:endParaRPr lang="en-US" sz="4000" dirty="0">
              <a:latin typeface="+mj-lt"/>
              <a:cs typeface="American Typewriter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52400" y="3149600"/>
            <a:ext cx="312928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852160" y="1938056"/>
            <a:ext cx="31292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dobe Garamond Pro Sb"/>
                <a:cs typeface="Adobe Garamond Pro Sb"/>
              </a:rPr>
              <a:t>1500 Restaurants</a:t>
            </a:r>
            <a:endParaRPr lang="en-US" sz="3200" dirty="0">
              <a:latin typeface="Adobe Garamond Pro Sb"/>
              <a:cs typeface="Adobe Garamond Pro Sb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638800" y="3169962"/>
            <a:ext cx="334264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43610" y="3308183"/>
            <a:ext cx="347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merican Typewriter"/>
                <a:cs typeface="American Typewriter"/>
              </a:rPr>
              <a:t>Industries </a:t>
            </a:r>
            <a:r>
              <a:rPr lang="en-US" dirty="0" smtClean="0">
                <a:latin typeface="American Typewriter"/>
                <a:cs typeface="American Typewriter"/>
              </a:rPr>
              <a:t>that love us…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" y="1280160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40 Million served</a:t>
            </a:r>
            <a:endParaRPr lang="en-US" sz="2800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869440" y="3149600"/>
            <a:ext cx="0" cy="207264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3837474754"/>
              </p:ext>
            </p:extLst>
          </p:nvPr>
        </p:nvGraphicFramePr>
        <p:xfrm>
          <a:off x="82939" y="3579634"/>
          <a:ext cx="1637419" cy="176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6965" y="3303825"/>
            <a:ext cx="176784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dobe Garamond Pro Sb"/>
                <a:cs typeface="Adobe Garamond Pro Sb"/>
              </a:rPr>
              <a:t>100/500 Fortune </a:t>
            </a:r>
            <a:br>
              <a:rPr lang="en-US" sz="1600" dirty="0" smtClean="0">
                <a:latin typeface="Adobe Garamond Pro Sb"/>
                <a:cs typeface="Adobe Garamond Pro Sb"/>
              </a:rPr>
            </a:br>
            <a:r>
              <a:rPr lang="en-US" sz="1600" dirty="0" smtClean="0">
                <a:latin typeface="Adobe Garamond Pro Sb"/>
                <a:cs typeface="Adobe Garamond Pro Sb"/>
              </a:rPr>
              <a:t>500 Companies</a:t>
            </a:r>
            <a:endParaRPr lang="en-US" sz="1600" dirty="0">
              <a:latin typeface="Adobe Garamond Pro Sb"/>
              <a:cs typeface="Adobe Garamond Pro Sb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1201" y="3979744"/>
            <a:ext cx="589280" cy="368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100 20%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81680" y="4336926"/>
            <a:ext cx="2357120" cy="8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dirty="0" smtClean="0">
                <a:latin typeface="American Typewriter"/>
                <a:cs typeface="American Typewriter"/>
              </a:rPr>
              <a:t>100% </a:t>
            </a:r>
            <a:r>
              <a:rPr lang="en-US" sz="2800" dirty="0" smtClean="0">
                <a:latin typeface="American Typewriter"/>
                <a:cs typeface="American Typewriter"/>
              </a:rPr>
              <a:t/>
            </a:r>
            <a:br>
              <a:rPr lang="en-US" sz="2800" dirty="0" smtClean="0">
                <a:latin typeface="American Typewriter"/>
                <a:cs typeface="American Typewriter"/>
              </a:rPr>
            </a:br>
            <a:r>
              <a:rPr lang="en-US" sz="2800" dirty="0" smtClean="0">
                <a:latin typeface="American Typewriter"/>
                <a:cs typeface="American Typewriter"/>
              </a:rPr>
              <a:t>Guaranteed</a:t>
            </a:r>
            <a:endParaRPr lang="en-US" sz="2800" dirty="0">
              <a:latin typeface="American Typewriter"/>
              <a:cs typeface="American Typewriter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7958" y="3813088"/>
            <a:ext cx="1929015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dirty="0" smtClean="0">
                <a:latin typeface="American Typewriter"/>
                <a:cs typeface="American Typewriter"/>
              </a:rPr>
              <a:t>99% </a:t>
            </a:r>
          </a:p>
          <a:p>
            <a:pPr algn="ctr">
              <a:lnSpc>
                <a:spcPct val="80000"/>
              </a:lnSpc>
            </a:pPr>
            <a:r>
              <a:rPr lang="en-US" sz="2800" dirty="0" smtClean="0">
                <a:latin typeface="American Typewriter"/>
                <a:cs typeface="American Typewriter"/>
              </a:rPr>
              <a:t>Accurate</a:t>
            </a:r>
            <a:endParaRPr lang="en-US" sz="2800" dirty="0">
              <a:latin typeface="American Typewriter"/>
              <a:cs typeface="American Typewriter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281680" y="1110754"/>
            <a:ext cx="0" cy="2038846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332480" y="2772173"/>
            <a:ext cx="22250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dirty="0" smtClean="0">
                <a:latin typeface="American Typewriter"/>
                <a:cs typeface="American Typewriter"/>
              </a:rPr>
              <a:t>98% </a:t>
            </a:r>
            <a:r>
              <a:rPr lang="en-US" sz="2800" dirty="0" smtClean="0">
                <a:latin typeface="American Typewriter"/>
                <a:cs typeface="American Typewriter"/>
              </a:rPr>
              <a:t/>
            </a:r>
            <a:br>
              <a:rPr lang="en-US" sz="2800" dirty="0" smtClean="0">
                <a:latin typeface="American Typewriter"/>
                <a:cs typeface="American Typewriter"/>
              </a:rPr>
            </a:br>
            <a:r>
              <a:rPr lang="en-US" sz="2800" dirty="0" smtClean="0">
                <a:latin typeface="American Typewriter"/>
                <a:cs typeface="American Typewriter"/>
              </a:rPr>
              <a:t>On-Time</a:t>
            </a:r>
            <a:endParaRPr lang="en-US" sz="2800" dirty="0">
              <a:latin typeface="American Typewriter"/>
              <a:cs typeface="American Typewriter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43773" y="4218820"/>
            <a:ext cx="13799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 smtClean="0">
                <a:latin typeface="American Typewriter"/>
                <a:cs typeface="American Typewriter"/>
              </a:rPr>
              <a:t>Gaming</a:t>
            </a:r>
            <a:endParaRPr lang="en-US" sz="1400" dirty="0" smtClean="0">
              <a:latin typeface="American Typewriter"/>
              <a:cs typeface="American Typewriter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0561" y="4744110"/>
            <a:ext cx="589280" cy="368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400 80%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640" y="3374077"/>
            <a:ext cx="458269" cy="45826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54498" y="1801737"/>
            <a:ext cx="2777168" cy="1146164"/>
            <a:chOff x="254498" y="1801737"/>
            <a:chExt cx="2777168" cy="1146164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750" y="1801737"/>
              <a:ext cx="210000" cy="524999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5155" y="1803380"/>
              <a:ext cx="209343" cy="52335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6604" y="1803380"/>
              <a:ext cx="209343" cy="52335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8055" y="1803380"/>
              <a:ext cx="209343" cy="523356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89200" y="1803380"/>
              <a:ext cx="209343" cy="52335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70650" y="1803380"/>
              <a:ext cx="209343" cy="523356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67958" y="1803380"/>
              <a:ext cx="209343" cy="523356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49407" y="1803380"/>
              <a:ext cx="209343" cy="523356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30857" y="1803380"/>
              <a:ext cx="209343" cy="52335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22323" y="1803380"/>
              <a:ext cx="209343" cy="52335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5155" y="2422902"/>
              <a:ext cx="209343" cy="523356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6604" y="2422902"/>
              <a:ext cx="209343" cy="523356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8055" y="2422902"/>
              <a:ext cx="209343" cy="523356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7750" y="2422902"/>
              <a:ext cx="209343" cy="523356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89200" y="2422902"/>
              <a:ext cx="209343" cy="523356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70650" y="2422902"/>
              <a:ext cx="209343" cy="523356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67958" y="2422902"/>
              <a:ext cx="209343" cy="523356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49407" y="2422902"/>
              <a:ext cx="209343" cy="523356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30857" y="2422902"/>
              <a:ext cx="209343" cy="523356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22323" y="2422902"/>
              <a:ext cx="209343" cy="523356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67301" y="2421259"/>
              <a:ext cx="210000" cy="524999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498" y="2422902"/>
              <a:ext cx="210000" cy="524999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21666" y="1803380"/>
              <a:ext cx="210000" cy="524999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7356" y="1280160"/>
            <a:ext cx="362899" cy="4301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15719" y="1280160"/>
            <a:ext cx="362899" cy="4301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9546" y="1280159"/>
            <a:ext cx="362899" cy="4301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7114471" y="1280159"/>
            <a:ext cx="362899" cy="430137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7370" y="1280160"/>
            <a:ext cx="362899" cy="430137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733" y="1280160"/>
            <a:ext cx="362899" cy="430137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9560" y="1280159"/>
            <a:ext cx="362899" cy="430137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8534485" y="1280159"/>
            <a:ext cx="362899" cy="430137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28546" y="2174437"/>
            <a:ext cx="447175" cy="58527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28546" y="3778171"/>
            <a:ext cx="549442" cy="558027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5900744" y="4658828"/>
            <a:ext cx="1158564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smtClean="0"/>
              <a:t>Accounting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989092" y="3849949"/>
            <a:ext cx="115856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 smtClean="0"/>
              <a:t>Energy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550856" y="4163630"/>
            <a:ext cx="1158564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 smtClean="0">
                <a:latin typeface="Adobe Garamond Pro Sb"/>
                <a:cs typeface="Adobe Garamond Pro Sb"/>
              </a:rPr>
              <a:t>Finance</a:t>
            </a:r>
            <a:endParaRPr lang="en-US" sz="1400" dirty="0" smtClean="0">
              <a:latin typeface="Adobe Garamond Pro Sb"/>
              <a:cs typeface="Adobe Garamond Pro Sb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514808" y="4659544"/>
            <a:ext cx="15991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dirty="0" smtClean="0"/>
              <a:t>Pharm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446567" y="4892025"/>
            <a:ext cx="1158564" cy="247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100" dirty="0" smtClean="0">
                <a:latin typeface="American Typewriter"/>
                <a:cs typeface="American Typewriter"/>
              </a:rPr>
              <a:t>Studio</a:t>
            </a:r>
            <a:endParaRPr lang="en-US" sz="1400" dirty="0" smtClean="0">
              <a:latin typeface="American Typewriter"/>
              <a:cs typeface="American Typewriter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18175" y="3783791"/>
            <a:ext cx="16351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 smtClean="0"/>
              <a:t>Technology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7795532" y="4443316"/>
            <a:ext cx="1158564" cy="2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smtClean="0"/>
              <a:t>Computers</a:t>
            </a: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8175" y="4237178"/>
            <a:ext cx="707586" cy="62823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89092" y="2672047"/>
            <a:ext cx="361096" cy="287599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49992" y="2649604"/>
            <a:ext cx="353697" cy="353697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75938" y="2615571"/>
            <a:ext cx="430275" cy="323566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54114" y="2690487"/>
            <a:ext cx="432583" cy="248650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16469" y="2561142"/>
            <a:ext cx="340658" cy="398506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96408" y="2561142"/>
            <a:ext cx="316170" cy="398506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665210" y="3286273"/>
            <a:ext cx="334950" cy="36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72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</TotalTime>
  <Words>256</Words>
  <Application>Microsoft Macintosh PowerPoint</Application>
  <PresentationFormat>On-screen Show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Business Name</vt:lpstr>
      <vt:lpstr>Your Corporate Food Delivery Solution</vt:lpstr>
      <vt:lpstr>[ The Science ] Behind Corporate Food Delivery</vt:lpstr>
      <vt:lpstr>[ The Food ] Behind Corporate Food Delivery</vt:lpstr>
      <vt:lpstr>[ The Service ] Behind Corporate Food Delivery</vt:lpstr>
      <vt:lpstr>Customer Testimonial</vt:lpstr>
      <vt:lpstr>[ The Technology ] Behind Corporate Food Delivery</vt:lpstr>
      <vt:lpstr>[ The Customers ] Behind Corporate Food Delivery</vt:lpstr>
      <vt:lpstr>[ The Stats ] Behind Corporate Food Delivery</vt:lpstr>
      <vt:lpstr>Thank you.</vt:lpstr>
    </vt:vector>
  </TitlesOfParts>
  <Manager/>
  <Company>MicheChau Designs &amp; Photography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Michelle Taylor</dc:creator>
  <cp:keywords/>
  <dc:description/>
  <cp:lastModifiedBy>Michelle Taylor</cp:lastModifiedBy>
  <cp:revision>139</cp:revision>
  <dcterms:created xsi:type="dcterms:W3CDTF">2014-07-13T19:25:43Z</dcterms:created>
  <dcterms:modified xsi:type="dcterms:W3CDTF">2014-07-17T21:22:38Z</dcterms:modified>
  <cp:category/>
</cp:coreProperties>
</file>